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0"/>
  </p:notesMasterIdLst>
  <p:sldIdLst>
    <p:sldId id="256" r:id="rId2"/>
    <p:sldId id="403" r:id="rId3"/>
    <p:sldId id="797" r:id="rId4"/>
    <p:sldId id="896" r:id="rId5"/>
    <p:sldId id="821" r:id="rId6"/>
    <p:sldId id="822" r:id="rId7"/>
    <p:sldId id="823" r:id="rId8"/>
    <p:sldId id="811" r:id="rId9"/>
    <p:sldId id="901" r:id="rId10"/>
    <p:sldId id="853" r:id="rId11"/>
    <p:sldId id="854" r:id="rId12"/>
    <p:sldId id="899" r:id="rId13"/>
    <p:sldId id="886" r:id="rId14"/>
    <p:sldId id="815" r:id="rId15"/>
    <p:sldId id="894" r:id="rId16"/>
    <p:sldId id="897" r:id="rId17"/>
    <p:sldId id="895" r:id="rId18"/>
    <p:sldId id="898" r:id="rId19"/>
    <p:sldId id="900" r:id="rId20"/>
    <p:sldId id="866" r:id="rId21"/>
    <p:sldId id="262" r:id="rId22"/>
    <p:sldId id="867" r:id="rId23"/>
    <p:sldId id="887" r:id="rId24"/>
    <p:sldId id="864" r:id="rId25"/>
    <p:sldId id="816" r:id="rId26"/>
    <p:sldId id="888" r:id="rId27"/>
    <p:sldId id="814" r:id="rId28"/>
    <p:sldId id="817" r:id="rId29"/>
    <p:sldId id="818" r:id="rId30"/>
    <p:sldId id="820" r:id="rId31"/>
    <p:sldId id="802" r:id="rId32"/>
    <p:sldId id="824" r:id="rId33"/>
    <p:sldId id="825" r:id="rId34"/>
    <p:sldId id="826" r:id="rId35"/>
    <p:sldId id="907" r:id="rId36"/>
    <p:sldId id="882" r:id="rId37"/>
    <p:sldId id="876" r:id="rId38"/>
    <p:sldId id="883" r:id="rId39"/>
    <p:sldId id="813" r:id="rId40"/>
    <p:sldId id="803" r:id="rId41"/>
    <p:sldId id="836" r:id="rId42"/>
    <p:sldId id="837" r:id="rId43"/>
    <p:sldId id="804" r:id="rId44"/>
    <p:sldId id="839" r:id="rId45"/>
    <p:sldId id="840" r:id="rId46"/>
    <p:sldId id="889" r:id="rId47"/>
    <p:sldId id="903" r:id="rId48"/>
    <p:sldId id="890" r:id="rId49"/>
    <p:sldId id="841" r:id="rId50"/>
    <p:sldId id="843" r:id="rId51"/>
    <p:sldId id="904" r:id="rId52"/>
    <p:sldId id="857" r:id="rId53"/>
    <p:sldId id="858" r:id="rId54"/>
    <p:sldId id="861" r:id="rId55"/>
    <p:sldId id="862" r:id="rId56"/>
    <p:sldId id="863" r:id="rId57"/>
    <p:sldId id="852" r:id="rId58"/>
    <p:sldId id="848" r:id="rId59"/>
    <p:sldId id="847" r:id="rId60"/>
    <p:sldId id="846" r:id="rId61"/>
    <p:sldId id="868" r:id="rId62"/>
    <p:sldId id="849" r:id="rId63"/>
    <p:sldId id="906" r:id="rId64"/>
    <p:sldId id="800" r:id="rId65"/>
    <p:sldId id="905" r:id="rId66"/>
    <p:sldId id="892" r:id="rId67"/>
    <p:sldId id="893" r:id="rId68"/>
    <p:sldId id="796" r:id="rId6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97"/>
            <p14:sldId id="896"/>
            <p14:sldId id="821"/>
            <p14:sldId id="822"/>
            <p14:sldId id="823"/>
            <p14:sldId id="811"/>
            <p14:sldId id="901"/>
            <p14:sldId id="853"/>
            <p14:sldId id="854"/>
            <p14:sldId id="899"/>
            <p14:sldId id="886"/>
            <p14:sldId id="815"/>
            <p14:sldId id="894"/>
            <p14:sldId id="897"/>
            <p14:sldId id="895"/>
            <p14:sldId id="898"/>
            <p14:sldId id="900"/>
            <p14:sldId id="866"/>
            <p14:sldId id="262"/>
            <p14:sldId id="867"/>
            <p14:sldId id="887"/>
            <p14:sldId id="864"/>
            <p14:sldId id="816"/>
            <p14:sldId id="888"/>
            <p14:sldId id="814"/>
            <p14:sldId id="817"/>
            <p14:sldId id="818"/>
            <p14:sldId id="820"/>
            <p14:sldId id="802"/>
            <p14:sldId id="824"/>
            <p14:sldId id="825"/>
            <p14:sldId id="826"/>
            <p14:sldId id="907"/>
            <p14:sldId id="882"/>
            <p14:sldId id="876"/>
            <p14:sldId id="883"/>
            <p14:sldId id="813"/>
            <p14:sldId id="803"/>
            <p14:sldId id="836"/>
            <p14:sldId id="837"/>
            <p14:sldId id="804"/>
            <p14:sldId id="839"/>
            <p14:sldId id="840"/>
            <p14:sldId id="889"/>
            <p14:sldId id="903"/>
            <p14:sldId id="890"/>
            <p14:sldId id="841"/>
            <p14:sldId id="843"/>
            <p14:sldId id="904"/>
            <p14:sldId id="857"/>
            <p14:sldId id="858"/>
            <p14:sldId id="861"/>
            <p14:sldId id="862"/>
            <p14:sldId id="863"/>
            <p14:sldId id="852"/>
            <p14:sldId id="848"/>
            <p14:sldId id="847"/>
            <p14:sldId id="846"/>
            <p14:sldId id="868"/>
            <p14:sldId id="849"/>
            <p14:sldId id="906"/>
            <p14:sldId id="800"/>
            <p14:sldId id="905"/>
            <p14:sldId id="892"/>
            <p14:sldId id="893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B04432"/>
    <a:srgbClr val="9E60B8"/>
    <a:srgbClr val="FB8E20"/>
    <a:srgbClr val="D4EBE9"/>
    <a:srgbClr val="1778B8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223"/>
    <p:restoredTop sz="96911" autoAdjust="0"/>
  </p:normalViewPr>
  <p:slideViewPr>
    <p:cSldViewPr snapToGrid="0" snapToObjects="1">
      <p:cViewPr varScale="1">
        <p:scale>
          <a:sx n="145" d="100"/>
          <a:sy n="145" d="100"/>
        </p:scale>
        <p:origin x="200" y="31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tif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08.10.19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73738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38048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744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951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2011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846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6778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2932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0573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389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8554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48504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5901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13649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0" y="1861666"/>
            <a:ext cx="98948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0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10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React </a:t>
            </a:r>
            <a:r>
              <a:rPr lang="de-DE" sz="1400" spc="80" dirty="0" err="1">
                <a:solidFill>
                  <a:srgbClr val="D4EBE9"/>
                </a:solidFill>
              </a:rPr>
              <a:t>Meetup</a:t>
            </a:r>
            <a:r>
              <a:rPr lang="de-DE" sz="1400" spc="80" dirty="0">
                <a:solidFill>
                  <a:srgbClr val="D4EBE9"/>
                </a:solidFill>
              </a:rPr>
              <a:t> Hamburg | </a:t>
            </a:r>
            <a:r>
              <a:rPr lang="de-DE" sz="1400" spc="80" dirty="0" err="1">
                <a:solidFill>
                  <a:srgbClr val="D4EBE9"/>
                </a:solidFill>
              </a:rPr>
              <a:t>October</a:t>
            </a:r>
            <a:r>
              <a:rPr lang="de-DE" sz="1400" spc="80" dirty="0">
                <a:solidFill>
                  <a:srgbClr val="D4EBE9"/>
                </a:solidFill>
              </a:rPr>
              <a:t>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710389" y="4881306"/>
            <a:ext cx="4416781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nils.buzz</a:t>
            </a:r>
            <a:r>
              <a:rPr lang="de-DE" b="1" dirty="0">
                <a:solidFill>
                  <a:srgbClr val="36544F"/>
                </a:solidFill>
              </a:rPr>
              <a:t>/</a:t>
            </a:r>
            <a:r>
              <a:rPr lang="de-DE" b="1" dirty="0" err="1">
                <a:solidFill>
                  <a:srgbClr val="36544F"/>
                </a:solidFill>
              </a:rPr>
              <a:t>react-meetup-hooks</a:t>
            </a: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705631" y="1442815"/>
            <a:ext cx="165950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One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Year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6209A60-C38A-0541-970B-3B95C5D97745}"/>
              </a:ext>
            </a:extLst>
          </p:cNvPr>
          <p:cNvSpPr/>
          <p:nvPr/>
        </p:nvSpPr>
        <p:spPr>
          <a:xfrm>
            <a:off x="710390" y="3571177"/>
            <a:ext cx="3152456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 (Critical) Review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C31A015-55D8-4148-B14E-A9148568F23E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E90048D-42F1-3745-9CCA-04471E395CAC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04933" cy="4591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Year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Hooks...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built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-in 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like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useReducer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handle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-like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useEffect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replaces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useCallback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useMemo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useRef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solve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due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Hooks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427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04933" cy="5883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Year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Hooks...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Libraries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ship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like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Router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useLocation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Apollo Client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useQuery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useMutation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Intl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useIntl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i18n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useTranslation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5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626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04933" cy="7638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Year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Hooks...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Libraries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ship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like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Router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useLocation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Apollo Client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useQuery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useMutation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Intl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useIntl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i18n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useTranslation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Community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usehooks.com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nikgraf.github.io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react-hooks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www.hooks.guide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>
              <a:lnSpc>
                <a:spcPct val="15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9378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04933" cy="348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Year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Hooks...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seems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Hooks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b="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sz="2000" b="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Apps</a:t>
            </a:r>
          </a:p>
          <a:p>
            <a:pPr lvl="1"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881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951620"/>
            <a:ext cx="9906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React Hooks</a:t>
            </a:r>
          </a:p>
          <a:p>
            <a:pPr algn="ctr"/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000" b="1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Good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or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Evil</a:t>
            </a:r>
            <a:r>
              <a:rPr lang="de-DE" sz="6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0517EC3-BE5B-F54B-A34E-8223029AD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12E05C4-E2FB-0543-AD63-3CBEEBC7F3F9}"/>
              </a:ext>
            </a:extLst>
          </p:cNvPr>
          <p:cNvSpPr/>
          <p:nvPr/>
        </p:nvSpPr>
        <p:spPr>
          <a:xfrm>
            <a:off x="0" y="692355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But...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0363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36544F"/>
                </a:solidFill>
              </a:rPr>
              <a:t>Good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or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Evil</a:t>
            </a:r>
            <a:r>
              <a:rPr lang="de-DE" dirty="0">
                <a:solidFill>
                  <a:srgbClr val="36544F"/>
                </a:solidFill>
              </a:rPr>
              <a:t>?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1079135"/>
            <a:ext cx="9906000" cy="4277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Who </a:t>
            </a:r>
            <a:r>
              <a:rPr lang="de-DE" sz="3200" b="1" dirty="0" err="1">
                <a:solidFill>
                  <a:srgbClr val="1778B8"/>
                </a:solidFill>
                <a:latin typeface="Source Sans Pro" charset="0"/>
              </a:rPr>
              <a:t>likes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 Hooks?</a:t>
            </a: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963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36544F"/>
                </a:solidFill>
              </a:rPr>
              <a:t>Good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or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Evil</a:t>
            </a:r>
            <a:r>
              <a:rPr lang="de-DE" dirty="0">
                <a:solidFill>
                  <a:srgbClr val="36544F"/>
                </a:solidFill>
              </a:rPr>
              <a:t>?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1079135"/>
            <a:ext cx="9906000" cy="464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Who </a:t>
            </a:r>
            <a:r>
              <a:rPr lang="de-DE" sz="3200" b="1" dirty="0" err="1">
                <a:solidFill>
                  <a:srgbClr val="1778B8"/>
                </a:solidFill>
                <a:latin typeface="Source Sans Pro" charset="0"/>
              </a:rPr>
              <a:t>likes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 Hooks?</a:t>
            </a:r>
          </a:p>
          <a:p>
            <a:pPr algn="ctr">
              <a:lnSpc>
                <a:spcPct val="120000"/>
              </a:lnSpc>
            </a:pP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assumption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everyone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7220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36544F"/>
                </a:solidFill>
              </a:rPr>
              <a:t>Good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or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Evil</a:t>
            </a:r>
            <a:r>
              <a:rPr lang="de-DE" dirty="0">
                <a:solidFill>
                  <a:srgbClr val="36544F"/>
                </a:solidFill>
              </a:rPr>
              <a:t>?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1079135"/>
            <a:ext cx="9906000" cy="523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Who </a:t>
            </a:r>
            <a:r>
              <a:rPr lang="de-DE" sz="3200" b="1" dirty="0" err="1">
                <a:solidFill>
                  <a:srgbClr val="1778B8"/>
                </a:solidFill>
                <a:latin typeface="Source Sans Pro" charset="0"/>
              </a:rPr>
              <a:t>likes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 Hooks?</a:t>
            </a:r>
          </a:p>
          <a:p>
            <a:pPr algn="ctr">
              <a:lnSpc>
                <a:spcPct val="120000"/>
              </a:lnSpc>
            </a:pP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assumption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everyone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Who </a:t>
            </a:r>
            <a:r>
              <a:rPr lang="de-DE" sz="3200" b="1" dirty="0" err="1">
                <a:solidFill>
                  <a:srgbClr val="1778B8"/>
                </a:solidFill>
                <a:latin typeface="Source Sans Pro" charset="0"/>
              </a:rPr>
              <a:t>dislikes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 Hooks?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135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36544F"/>
                </a:solidFill>
              </a:rPr>
              <a:t>Good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or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Evil</a:t>
            </a:r>
            <a:r>
              <a:rPr lang="de-DE" dirty="0">
                <a:solidFill>
                  <a:srgbClr val="36544F"/>
                </a:solidFill>
              </a:rPr>
              <a:t>?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1079135"/>
            <a:ext cx="990600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Who </a:t>
            </a:r>
            <a:r>
              <a:rPr lang="de-DE" sz="3200" b="1" dirty="0" err="1">
                <a:solidFill>
                  <a:srgbClr val="1778B8"/>
                </a:solidFill>
                <a:latin typeface="Source Sans Pro" charset="0"/>
              </a:rPr>
              <a:t>likes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 Hooks?</a:t>
            </a:r>
          </a:p>
          <a:p>
            <a:pPr algn="ctr">
              <a:lnSpc>
                <a:spcPct val="120000"/>
              </a:lnSpc>
            </a:pP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assumption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everyone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Who </a:t>
            </a:r>
            <a:r>
              <a:rPr lang="de-DE" sz="3200" b="1" dirty="0" err="1">
                <a:solidFill>
                  <a:srgbClr val="1778B8"/>
                </a:solidFill>
                <a:latin typeface="Source Sans Pro" charset="0"/>
              </a:rPr>
              <a:t>dislikes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 Hooks?</a:t>
            </a:r>
          </a:p>
          <a:p>
            <a:pPr algn="ctr">
              <a:lnSpc>
                <a:spcPct val="120000"/>
              </a:lnSpc>
            </a:pP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assumption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noone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7649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36544F"/>
                </a:solidFill>
              </a:rPr>
              <a:t>Good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or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Evil</a:t>
            </a:r>
            <a:r>
              <a:rPr lang="de-DE" dirty="0">
                <a:solidFill>
                  <a:srgbClr val="36544F"/>
                </a:solidFill>
              </a:rPr>
              <a:t>?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1079135"/>
            <a:ext cx="9906000" cy="3243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dirty="0" err="1">
                <a:solidFill>
                  <a:srgbClr val="EF7D1D"/>
                </a:solidFill>
                <a:latin typeface="Source Sans Pro" charset="0"/>
              </a:rPr>
              <a:t>Let's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3200" b="1" dirty="0" err="1">
                <a:solidFill>
                  <a:srgbClr val="EF7D1D"/>
                </a:solidFill>
                <a:latin typeface="Source Sans Pro" charset="0"/>
              </a:rPr>
              <a:t>hear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3200" b="1" dirty="0" err="1">
                <a:solidFill>
                  <a:srgbClr val="EF7D1D"/>
                </a:solidFill>
                <a:latin typeface="Source Sans Pro" charset="0"/>
              </a:rPr>
              <a:t>some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3200" b="1" dirty="0" err="1">
                <a:solidFill>
                  <a:srgbClr val="EF7D1D"/>
                </a:solidFill>
                <a:latin typeface="Source Sans Pro" charset="0"/>
              </a:rPr>
              <a:t>more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683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Trainer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 (Freelancer)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CDA16079-DCAE-BF4B-AE38-37222A6702A4}"/>
              </a:ext>
            </a:extLst>
          </p:cNvPr>
          <p:cNvGrpSpPr/>
          <p:nvPr/>
        </p:nvGrpSpPr>
        <p:grpSpPr>
          <a:xfrm>
            <a:off x="953923" y="2559752"/>
            <a:ext cx="6153059" cy="3046988"/>
            <a:chOff x="1394459" y="2559752"/>
            <a:chExt cx="6153059" cy="3046988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4EE38126-713D-C54E-9416-190104A3F961}"/>
                </a:ext>
              </a:extLst>
            </p:cNvPr>
            <p:cNvSpPr/>
            <p:nvPr/>
          </p:nvSpPr>
          <p:spPr>
            <a:xfrm>
              <a:off x="1394459" y="2559752"/>
              <a:ext cx="4572234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JavaScript, TypeScript</a:t>
              </a:r>
            </a:p>
            <a:p>
              <a:pPr algn="ctr"/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React</a:t>
              </a:r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GraphQL</a:t>
              </a:r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Java</a:t>
              </a:r>
            </a:p>
            <a:p>
              <a:pPr algn="ctr"/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Trainings, Workshops </a:t>
              </a:r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and</a:t>
              </a:r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 Coachings</a:t>
              </a:r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95789C73-DEE2-2843-AC63-29534975B257}"/>
                </a:ext>
              </a:extLst>
            </p:cNvPr>
            <p:cNvSpPr/>
            <p:nvPr/>
          </p:nvSpPr>
          <p:spPr>
            <a:xfrm>
              <a:off x="7362787" y="5105854"/>
              <a:ext cx="18473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endParaRPr lang="de-DE" sz="1400" dirty="0"/>
            </a:p>
          </p:txBody>
        </p:sp>
      </p:grpSp>
      <p:pic>
        <p:nvPicPr>
          <p:cNvPr id="10" name="Picture 2">
            <a:extLst>
              <a:ext uri="{FF2B5EF4-FFF2-40B4-BE49-F238E27FC236}">
                <a16:creationId xmlns:a16="http://schemas.microsoft.com/office/drawing/2014/main" id="{2F210E85-3FB4-6D49-B507-BE44B4549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181" y="2631816"/>
            <a:ext cx="1774128" cy="258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34D2A683-A6B7-824F-B707-19B753633A88}"/>
              </a:ext>
            </a:extLst>
          </p:cNvPr>
          <p:cNvSpPr/>
          <p:nvPr/>
        </p:nvSpPr>
        <p:spPr>
          <a:xfrm>
            <a:off x="6812181" y="5317179"/>
            <a:ext cx="177412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2nd </a:t>
            </a:r>
            <a:r>
              <a:rPr lang="de-DE" sz="12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edition</a:t>
            </a:r>
            <a:r>
              <a:rPr lang="de-DE" sz="12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out in </a:t>
            </a:r>
            <a:r>
              <a:rPr lang="de-DE" sz="12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dec</a:t>
            </a:r>
            <a:r>
              <a:rPr lang="de-DE" sz="12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970927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3453794" y="5153855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philippspiess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/1056981916489015296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E93BDD3-893D-B241-B8A5-5FDF9A820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4486" y="288509"/>
            <a:ext cx="6193971" cy="478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956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03EB080E-6218-A543-B4E1-1625FE5C9F0F}"/>
              </a:ext>
            </a:extLst>
          </p:cNvPr>
          <p:cNvSpPr txBox="1"/>
          <p:nvPr/>
        </p:nvSpPr>
        <p:spPr>
          <a:xfrm>
            <a:off x="3995057" y="778699"/>
            <a:ext cx="59109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"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Hooks, </a:t>
            </a:r>
          </a:p>
          <a:p>
            <a:pPr algn="ctr"/>
            <a:endParaRPr lang="de-DE" sz="4000" i="1" dirty="0">
              <a:solidFill>
                <a:srgbClr val="025249"/>
              </a:solidFill>
              <a:latin typeface="Source Sans Pro" charset="0"/>
            </a:endParaRPr>
          </a:p>
          <a:p>
            <a:pPr algn="ctr"/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React loses 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its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innocence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</a:t>
            </a:r>
          </a:p>
          <a:p>
            <a:pPr algn="ctr"/>
            <a:endParaRPr lang="de-DE" sz="4000" i="1" dirty="0">
              <a:solidFill>
                <a:srgbClr val="025249"/>
              </a:solidFill>
              <a:latin typeface="Source Sans Pro" charset="0"/>
            </a:endParaRPr>
          </a:p>
          <a:p>
            <a:pPr algn="ctr"/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and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becomes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Angular"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F60A51D-289D-C246-9DF1-BC76C595828B}"/>
              </a:ext>
            </a:extLst>
          </p:cNvPr>
          <p:cNvSpPr/>
          <p:nvPr/>
        </p:nvSpPr>
        <p:spPr>
          <a:xfrm>
            <a:off x="4604657" y="4170802"/>
            <a:ext cx="53013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i="1" dirty="0" err="1">
                <a:solidFill>
                  <a:srgbClr val="1778B8"/>
                </a:solidFill>
              </a:rPr>
              <a:t>Attendee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of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one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of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my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workshops</a:t>
            </a:r>
            <a:endParaRPr lang="de-DE" i="1" dirty="0">
              <a:solidFill>
                <a:srgbClr val="1778B8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1C988A-0D47-354B-A882-FAAE727FA459}"/>
              </a:ext>
            </a:extLst>
          </p:cNvPr>
          <p:cNvSpPr txBox="1"/>
          <p:nvPr/>
        </p:nvSpPr>
        <p:spPr>
          <a:xfrm>
            <a:off x="239485" y="556695"/>
            <a:ext cx="3929281" cy="4585871"/>
          </a:xfrm>
          <a:prstGeom prst="rect">
            <a:avLst/>
          </a:prstGeom>
          <a:solidFill>
            <a:srgbClr val="D4EBE9">
              <a:alpha val="0"/>
            </a:srgbClr>
          </a:solidFill>
        </p:spPr>
        <p:txBody>
          <a:bodyPr wrap="none" rtlCol="0">
            <a:spAutoFit/>
          </a:bodyPr>
          <a:lstStyle/>
          <a:p>
            <a:r>
              <a:rPr lang="de-DE" sz="29200" dirty="0"/>
              <a:t>😱</a:t>
            </a:r>
          </a:p>
        </p:txBody>
      </p:sp>
    </p:spTree>
    <p:extLst>
      <p:ext uri="{BB962C8B-B14F-4D97-AF65-F5344CB8AC3E}">
        <p14:creationId xmlns:p14="http://schemas.microsoft.com/office/powerpoint/2010/main" val="22969534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3805465" y="3749597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/1056808552180793344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6F663EE-DBC2-7342-84AC-EB298BCEA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850" y="1420585"/>
            <a:ext cx="7480300" cy="22479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76072CE1-935C-7741-8841-7BA582B1B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3030A1D-41BB-2443-B89F-5C18F16D48D4}"/>
              </a:ext>
            </a:extLst>
          </p:cNvPr>
          <p:cNvSpPr/>
          <p:nvPr/>
        </p:nvSpPr>
        <p:spPr>
          <a:xfrm>
            <a:off x="3058886" y="1420585"/>
            <a:ext cx="1208314" cy="2993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5726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03EB080E-6218-A543-B4E1-1625FE5C9F0F}"/>
              </a:ext>
            </a:extLst>
          </p:cNvPr>
          <p:cNvSpPr txBox="1"/>
          <p:nvPr/>
        </p:nvSpPr>
        <p:spPr>
          <a:xfrm>
            <a:off x="4604657" y="1574566"/>
            <a:ext cx="53013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"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Unsure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..."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F60A51D-289D-C246-9DF1-BC76C595828B}"/>
              </a:ext>
            </a:extLst>
          </p:cNvPr>
          <p:cNvSpPr/>
          <p:nvPr/>
        </p:nvSpPr>
        <p:spPr>
          <a:xfrm>
            <a:off x="4604657" y="2587536"/>
            <a:ext cx="53013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i="1" dirty="0" err="1">
                <a:solidFill>
                  <a:srgbClr val="1778B8"/>
                </a:solidFill>
              </a:rPr>
              <a:t>Me</a:t>
            </a:r>
            <a:endParaRPr lang="de-DE" i="1" dirty="0">
              <a:solidFill>
                <a:srgbClr val="1778B8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1C988A-0D47-354B-A882-FAAE727FA459}"/>
              </a:ext>
            </a:extLst>
          </p:cNvPr>
          <p:cNvSpPr txBox="1"/>
          <p:nvPr/>
        </p:nvSpPr>
        <p:spPr>
          <a:xfrm>
            <a:off x="239485" y="556695"/>
            <a:ext cx="3929281" cy="4585871"/>
          </a:xfrm>
          <a:prstGeom prst="rect">
            <a:avLst/>
          </a:prstGeom>
          <a:solidFill>
            <a:srgbClr val="D4EBE9">
              <a:alpha val="0"/>
            </a:srgbClr>
          </a:solidFill>
        </p:spPr>
        <p:txBody>
          <a:bodyPr wrap="none" rtlCol="0">
            <a:spAutoFit/>
          </a:bodyPr>
          <a:lstStyle/>
          <a:p>
            <a:r>
              <a:rPr lang="de-DE" sz="29200" dirty="0"/>
              <a:t>😵</a:t>
            </a:r>
          </a:p>
        </p:txBody>
      </p:sp>
    </p:spTree>
    <p:extLst>
      <p:ext uri="{BB962C8B-B14F-4D97-AF65-F5344CB8AC3E}">
        <p14:creationId xmlns:p14="http://schemas.microsoft.com/office/powerpoint/2010/main" val="3422857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4618567" y="4706279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tomdale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/1170095532066430977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A7BB5CD2-FAFE-9E43-AF82-0C18C8777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So...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9D3C200-624A-8943-923F-5325AD6DA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858179"/>
            <a:ext cx="90551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1998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511EB64-9E07-5848-A491-86F4CE1F063B}"/>
              </a:ext>
            </a:extLst>
          </p:cNvPr>
          <p:cNvSpPr/>
          <p:nvPr/>
        </p:nvSpPr>
        <p:spPr>
          <a:xfrm>
            <a:off x="4606927" y="5125379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tomdale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/1170095532922064901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FF426A0-8BD0-314D-98DD-3D3B099E4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So...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13932B0-7F17-584B-A5F7-890B7819F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858179"/>
            <a:ext cx="90551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638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511EB64-9E07-5848-A491-86F4CE1F063B}"/>
              </a:ext>
            </a:extLst>
          </p:cNvPr>
          <p:cNvSpPr/>
          <p:nvPr/>
        </p:nvSpPr>
        <p:spPr>
          <a:xfrm>
            <a:off x="4606927" y="5125379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tomdale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/1170095532922064901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FF426A0-8BD0-314D-98DD-3D3B099E4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So...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B1BB519-3939-164C-8EC2-FAA1D413E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858179"/>
            <a:ext cx="90551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86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A LOOK AT THE 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API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Hooks</a:t>
            </a:r>
          </a:p>
        </p:txBody>
      </p:sp>
    </p:spTree>
    <p:extLst>
      <p:ext uri="{BB962C8B-B14F-4D97-AF65-F5344CB8AC3E}">
        <p14:creationId xmlns:p14="http://schemas.microsoft.com/office/powerpoint/2010/main" val="25805391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8767865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6837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8767865" cy="3760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This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easy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ThemeContext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1172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1079135"/>
            <a:ext cx="9906000" cy="3243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32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2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NOT </a:t>
            </a:r>
            <a:r>
              <a:rPr lang="de-DE" sz="32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32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2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React Hooks </a:t>
            </a:r>
            <a:r>
              <a:rPr lang="de-DE" sz="32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3229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14040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easy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ThemeContext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SettingsForm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will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automatically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re-executed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"Something"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happens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background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</a:t>
            </a:r>
            <a:r>
              <a:rPr lang="de-DE" sz="2000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indicator</a:t>
            </a:r>
            <a:r>
              <a:rPr lang="de-DE" sz="2000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 will happen. </a:t>
            </a:r>
            <a:r>
              <a:rPr lang="de-DE" sz="2000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Syntactically</a:t>
            </a:r>
            <a:r>
              <a:rPr lang="de-DE" sz="2000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" JavaScript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5882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258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4799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242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[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3928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907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initial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used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only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once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6258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5572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initial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setter-Function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leads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re-render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8119561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timer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253944"/>
            <a:ext cx="9258932" cy="420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), 2000);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=&gt;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[]);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cancel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64224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useRef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fixing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introduced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cancel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running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timeout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cleanup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253944"/>
            <a:ext cx="9258932" cy="420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cancel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 🤔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), 2000);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=&gt;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[]);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cancel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78D97C26-0842-974C-ACE4-860D90192903}"/>
              </a:ext>
            </a:extLst>
          </p:cNvPr>
          <p:cNvCxnSpPr>
            <a:cxnSpLocks/>
          </p:cNvCxnSpPr>
          <p:nvPr/>
        </p:nvCxnSpPr>
        <p:spPr>
          <a:xfrm flipH="1">
            <a:off x="2275115" y="3429000"/>
            <a:ext cx="1186542" cy="696686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33F48918-0280-1F4C-9B2E-4B8BF2715DC8}"/>
              </a:ext>
            </a:extLst>
          </p:cNvPr>
          <p:cNvCxnSpPr>
            <a:cxnSpLocks/>
          </p:cNvCxnSpPr>
          <p:nvPr/>
        </p:nvCxnSpPr>
        <p:spPr>
          <a:xfrm>
            <a:off x="3461657" y="3429000"/>
            <a:ext cx="163286" cy="1480457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3824DF13-56A5-C54F-B450-7451BF18475F}"/>
              </a:ext>
            </a:extLst>
          </p:cNvPr>
          <p:cNvSpPr/>
          <p:nvPr/>
        </p:nvSpPr>
        <p:spPr>
          <a:xfrm>
            <a:off x="2079171" y="4942115"/>
            <a:ext cx="2677886" cy="293914"/>
          </a:xfrm>
          <a:prstGeom prst="rect">
            <a:avLst/>
          </a:prstGeom>
          <a:noFill/>
          <a:ln w="22225"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A5CFCEC-B656-2A42-A803-1A086F14B78F}"/>
              </a:ext>
            </a:extLst>
          </p:cNvPr>
          <p:cNvSpPr/>
          <p:nvPr/>
        </p:nvSpPr>
        <p:spPr>
          <a:xfrm>
            <a:off x="1915886" y="4060797"/>
            <a:ext cx="359229" cy="293914"/>
          </a:xfrm>
          <a:prstGeom prst="rect">
            <a:avLst/>
          </a:prstGeom>
          <a:noFill/>
          <a:ln w="22225"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83400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771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useRef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Remember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Class Components?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1082974" y="6433457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/1125223181701263360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9C14AEF-111D-D444-8E0A-AA65A3B7D6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882"/>
          <a:stretch/>
        </p:blipFill>
        <p:spPr>
          <a:xfrm>
            <a:off x="669150" y="1629191"/>
            <a:ext cx="5298513" cy="4804266"/>
          </a:xfrm>
          <a:prstGeom prst="rect">
            <a:avLst/>
          </a:prstGeom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4397E497-0D5A-FE4A-AE03-31FF47843279}"/>
              </a:ext>
            </a:extLst>
          </p:cNvPr>
          <p:cNvCxnSpPr>
            <a:cxnSpLocks/>
          </p:cNvCxnSpPr>
          <p:nvPr/>
        </p:nvCxnSpPr>
        <p:spPr>
          <a:xfrm flipH="1">
            <a:off x="3530599" y="4604687"/>
            <a:ext cx="2844799" cy="0"/>
          </a:xfrm>
          <a:prstGeom prst="straightConnector1">
            <a:avLst/>
          </a:prstGeom>
          <a:ln w="444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415B29B-8AC4-C440-9D1D-702009A5CDFA}"/>
              </a:ext>
            </a:extLst>
          </p:cNvPr>
          <p:cNvSpPr/>
          <p:nvPr/>
        </p:nvSpPr>
        <p:spPr>
          <a:xfrm>
            <a:off x="6452693" y="4403798"/>
            <a:ext cx="2156360" cy="401777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JavaScript Standard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2498644C-25EC-7B41-80DC-CEDB871EE91C}"/>
              </a:ext>
            </a:extLst>
          </p:cNvPr>
          <p:cNvCxnSpPr>
            <a:cxnSpLocks/>
          </p:cNvCxnSpPr>
          <p:nvPr/>
        </p:nvCxnSpPr>
        <p:spPr>
          <a:xfrm flipH="1">
            <a:off x="3530600" y="3541889"/>
            <a:ext cx="2844799" cy="0"/>
          </a:xfrm>
          <a:prstGeom prst="straightConnector1">
            <a:avLst/>
          </a:prstGeom>
          <a:ln w="444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F1665B1-B048-5748-B617-98D85A17A15F}"/>
              </a:ext>
            </a:extLst>
          </p:cNvPr>
          <p:cNvSpPr/>
          <p:nvPr/>
        </p:nvSpPr>
        <p:spPr>
          <a:xfrm>
            <a:off x="6452693" y="3278270"/>
            <a:ext cx="3299301" cy="401777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dirty="0" err="1">
                <a:solidFill>
                  <a:srgbClr val="1778B8"/>
                </a:solidFill>
                <a:latin typeface="Source Sans Pro" charset="0"/>
              </a:rPr>
              <a:t>weird</a:t>
            </a:r>
            <a:r>
              <a:rPr lang="de-DE" dirty="0">
                <a:solidFill>
                  <a:srgbClr val="1778B8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Sans Pro" charset="0"/>
              </a:rPr>
              <a:t>magical</a:t>
            </a:r>
            <a:r>
              <a:rPr lang="de-DE" dirty="0">
                <a:solidFill>
                  <a:srgbClr val="1778B8"/>
                </a:solidFill>
                <a:latin typeface="Source Sans Pro" charset="0"/>
              </a:rPr>
              <a:t> meta-</a:t>
            </a:r>
            <a:r>
              <a:rPr lang="de-DE" dirty="0" err="1">
                <a:solidFill>
                  <a:srgbClr val="1778B8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1778B8"/>
                </a:solidFill>
                <a:latin typeface="Source Sans Pro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5996918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useRef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fixing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introduced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cancel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running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timeout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cleanup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253944"/>
            <a:ext cx="9258932" cy="420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timerRef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useRef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cancel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timerRef.current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), 2000);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timerRef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.current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[]);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cancel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11841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USING 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Look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Hooks?</a:t>
            </a:r>
          </a:p>
        </p:txBody>
      </p:sp>
    </p:spTree>
    <p:extLst>
      <p:ext uri="{BB962C8B-B14F-4D97-AF65-F5344CB8AC3E}">
        <p14:creationId xmlns:p14="http://schemas.microsoft.com/office/powerpoint/2010/main" val="2983400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1079135"/>
            <a:ext cx="9906000" cy="361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32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2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NOT </a:t>
            </a:r>
            <a:r>
              <a:rPr lang="de-DE" sz="32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32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2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React Hooks </a:t>
            </a:r>
            <a:r>
              <a:rPr lang="de-DE" sz="32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3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>
              <a:lnSpc>
                <a:spcPct val="120000"/>
              </a:lnSpc>
            </a:pP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assumption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noone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endParaRPr lang="de-DE" sz="2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7976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simple...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0636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1708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 boom!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(!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login.loggedIn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&lt;Redirect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to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1148B0A-C7F5-DE45-B2D7-99A2EB52BE3E}"/>
              </a:ext>
            </a:extLst>
          </p:cNvPr>
          <p:cNvSpPr/>
          <p:nvPr/>
        </p:nvSpPr>
        <p:spPr>
          <a:xfrm>
            <a:off x="647068" y="5778865"/>
            <a:ext cx="86118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Hooks must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order</a:t>
            </a:r>
            <a:endParaRPr lang="de-DE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654C3202-DA6E-1342-B0F8-8BFA4022E847}"/>
              </a:ext>
            </a:extLst>
          </p:cNvPr>
          <p:cNvCxnSpPr>
            <a:cxnSpLocks/>
          </p:cNvCxnSpPr>
          <p:nvPr/>
        </p:nvCxnSpPr>
        <p:spPr>
          <a:xfrm flipH="1">
            <a:off x="5128394" y="4072540"/>
            <a:ext cx="2844799" cy="0"/>
          </a:xfrm>
          <a:prstGeom prst="straightConnector1">
            <a:avLst/>
          </a:prstGeom>
          <a:ln w="44450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50C5CB31-FCE1-A84D-A995-4297BB4264C6}"/>
              </a:ext>
            </a:extLst>
          </p:cNvPr>
          <p:cNvSpPr/>
          <p:nvPr/>
        </p:nvSpPr>
        <p:spPr>
          <a:xfrm>
            <a:off x="8046638" y="3718597"/>
            <a:ext cx="697627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de-DE" sz="4000" dirty="0"/>
              <a:t>😱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DC877B7-EC9A-8E44-B02B-1A0CA1C5ABC8}"/>
              </a:ext>
            </a:extLst>
          </p:cNvPr>
          <p:cNvCxnSpPr>
            <a:cxnSpLocks/>
          </p:cNvCxnSpPr>
          <p:nvPr/>
        </p:nvCxnSpPr>
        <p:spPr>
          <a:xfrm flipH="1">
            <a:off x="5638800" y="4072540"/>
            <a:ext cx="2334393" cy="619203"/>
          </a:xfrm>
          <a:prstGeom prst="straightConnector1">
            <a:avLst/>
          </a:prstGeom>
          <a:ln w="44450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B24E581C-3DF3-2845-AE58-0E37FDBF0F20}"/>
              </a:ext>
            </a:extLst>
          </p:cNvPr>
          <p:cNvSpPr/>
          <p:nvPr/>
        </p:nvSpPr>
        <p:spPr>
          <a:xfrm>
            <a:off x="1161735" y="3929743"/>
            <a:ext cx="906551" cy="272143"/>
          </a:xfrm>
          <a:prstGeom prst="rect">
            <a:avLst/>
          </a:prstGeom>
          <a:noFill/>
          <a:ln w="1905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A27F153-1C84-DD41-BB0D-DC87E0130DFA}"/>
              </a:ext>
            </a:extLst>
          </p:cNvPr>
          <p:cNvSpPr/>
          <p:nvPr/>
        </p:nvSpPr>
        <p:spPr>
          <a:xfrm>
            <a:off x="5128394" y="4789631"/>
            <a:ext cx="1022035" cy="272143"/>
          </a:xfrm>
          <a:prstGeom prst="rect">
            <a:avLst/>
          </a:prstGeom>
          <a:noFill/>
          <a:ln w="1905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75066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472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Router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().push("/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40EADA35-91C3-0749-895D-A13715C9B336}"/>
              </a:ext>
            </a:extLst>
          </p:cNvPr>
          <p:cNvCxnSpPr>
            <a:cxnSpLocks/>
          </p:cNvCxnSpPr>
          <p:nvPr/>
        </p:nvCxnSpPr>
        <p:spPr>
          <a:xfrm flipH="1">
            <a:off x="5378765" y="3782943"/>
            <a:ext cx="2844799" cy="0"/>
          </a:xfrm>
          <a:prstGeom prst="straightConnector1">
            <a:avLst/>
          </a:prstGeom>
          <a:ln w="44450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47D2726-9574-7A49-BCB9-9E6A9C83A897}"/>
              </a:ext>
            </a:extLst>
          </p:cNvPr>
          <p:cNvSpPr/>
          <p:nvPr/>
        </p:nvSpPr>
        <p:spPr>
          <a:xfrm>
            <a:off x="8297009" y="3429000"/>
            <a:ext cx="697627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de-DE" sz="4000" dirty="0"/>
              <a:t>😱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994787D-0E0F-5F42-BEAF-1D896F666039}"/>
              </a:ext>
            </a:extLst>
          </p:cNvPr>
          <p:cNvSpPr/>
          <p:nvPr/>
        </p:nvSpPr>
        <p:spPr>
          <a:xfrm>
            <a:off x="2021706" y="3646871"/>
            <a:ext cx="1537923" cy="272143"/>
          </a:xfrm>
          <a:prstGeom prst="rect">
            <a:avLst/>
          </a:prstGeom>
          <a:noFill/>
          <a:ln w="1905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Ovale Legende 10">
            <a:extLst>
              <a:ext uri="{FF2B5EF4-FFF2-40B4-BE49-F238E27FC236}">
                <a16:creationId xmlns:a16="http://schemas.microsoft.com/office/drawing/2014/main" id="{FEAD1F59-CCEE-9C40-B866-D3E06D053E92}"/>
              </a:ext>
            </a:extLst>
          </p:cNvPr>
          <p:cNvSpPr/>
          <p:nvPr/>
        </p:nvSpPr>
        <p:spPr>
          <a:xfrm>
            <a:off x="5313736" y="2851504"/>
            <a:ext cx="3332575" cy="587828"/>
          </a:xfrm>
          <a:prstGeom prst="wedgeEllipseCallout">
            <a:avLst>
              <a:gd name="adj1" fmla="val 40680"/>
              <a:gd name="adj2" fmla="val 81019"/>
            </a:avLst>
          </a:prstGeom>
          <a:solidFill>
            <a:srgbClr val="D4EBE9"/>
          </a:solidFill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47B042A-E4D2-6547-8DE8-075D7FB02BD9}"/>
              </a:ext>
            </a:extLst>
          </p:cNvPr>
          <p:cNvSpPr/>
          <p:nvPr/>
        </p:nvSpPr>
        <p:spPr>
          <a:xfrm>
            <a:off x="5632497" y="2991529"/>
            <a:ext cx="26645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207867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()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.push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Might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big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difference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but...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9DFF0E9B-1A2E-9C49-B302-9EC82918D305}"/>
              </a:ext>
            </a:extLst>
          </p:cNvPr>
          <p:cNvCxnSpPr>
            <a:cxnSpLocks/>
          </p:cNvCxnSpPr>
          <p:nvPr/>
        </p:nvCxnSpPr>
        <p:spPr>
          <a:xfrm flipH="1">
            <a:off x="4811486" y="3782943"/>
            <a:ext cx="3412079" cy="0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3AF568C9-0290-FC42-87A1-1220AE5E4C3D}"/>
              </a:ext>
            </a:extLst>
          </p:cNvPr>
          <p:cNvSpPr/>
          <p:nvPr/>
        </p:nvSpPr>
        <p:spPr>
          <a:xfrm>
            <a:off x="8297009" y="3429000"/>
            <a:ext cx="697627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/>
          <a:p>
            <a:r>
              <a:rPr lang="de-DE" sz="4000" dirty="0"/>
              <a:t>☺️</a:t>
            </a:r>
          </a:p>
        </p:txBody>
      </p:sp>
    </p:spTree>
    <p:extLst>
      <p:ext uri="{BB962C8B-B14F-4D97-AF65-F5344CB8AC3E}">
        <p14:creationId xmlns:p14="http://schemas.microsoft.com/office/powerpoint/2010/main" val="21397825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302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but...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know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exactly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way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standard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javascript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even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linter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Rules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67487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3760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but...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know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exactly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way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standard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javascript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even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linter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Rules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Do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remember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why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doesn't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add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template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6012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4498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but...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know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exactly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way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standard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javascript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even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linter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Rules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Do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remember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why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doesn't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add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template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enable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favorite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: JavaScript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learn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956903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but...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know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exactly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way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standard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javascript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even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linter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Rules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Do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remember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why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doesn't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add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template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enable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favorite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: JavaScript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learn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mean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Hooks (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or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React)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evil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but...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their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price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classes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rethinking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again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9482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Consequences</a:t>
            </a:r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Hooks</a:t>
            </a:r>
          </a:p>
        </p:txBody>
      </p:sp>
    </p:spTree>
    <p:extLst>
      <p:ext uri="{BB962C8B-B14F-4D97-AF65-F5344CB8AC3E}">
        <p14:creationId xmlns:p14="http://schemas.microsoft.com/office/powerpoint/2010/main" val="1693271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React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2160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3760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Can 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Custom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Hooks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replace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patterns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Custom 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Replacement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HOCs?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Replacement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Properties?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02360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258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prop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match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}) =&gt;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match.params.id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/&gt;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140127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648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prop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match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}) =&gt;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match.params.id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/&gt;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// do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something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with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•••;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36544F"/>
                </a:solidFill>
                <a:latin typeface="Source Sans Pro" charset="0"/>
              </a:rPr>
              <a:t>Noteable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does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know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anything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Router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</a:rPr>
              <a:t>Routing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Logic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"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Params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Routes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at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</a:rPr>
              <a:t>one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place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good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imho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6616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199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Route API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endParaRPr lang="de-DE" sz="20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"&gt;&lt;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/&gt;&lt;/Route&gt;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D539278-AB15-7944-A0C5-B674072357DD}"/>
              </a:ext>
            </a:extLst>
          </p:cNvPr>
          <p:cNvGrpSpPr/>
          <p:nvPr/>
        </p:nvGrpSpPr>
        <p:grpSpPr>
          <a:xfrm>
            <a:off x="7282542" y="1930101"/>
            <a:ext cx="2542998" cy="738664"/>
            <a:chOff x="2899770" y="5957813"/>
            <a:chExt cx="3331952" cy="73866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8D7E5A11-8B53-7642-8DC9-39EDBF5AC739}"/>
                </a:ext>
              </a:extLst>
            </p:cNvPr>
            <p:cNvSpPr txBox="1"/>
            <p:nvPr/>
          </p:nvSpPr>
          <p:spPr>
            <a:xfrm>
              <a:off x="3527928" y="5957813"/>
              <a:ext cx="2703794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>
                  <a:solidFill>
                    <a:srgbClr val="36544F"/>
                  </a:solidFill>
                </a:rPr>
                <a:t>new</a:t>
              </a:r>
              <a:r>
                <a:rPr lang="de-DE" sz="1400" dirty="0">
                  <a:solidFill>
                    <a:srgbClr val="36544F"/>
                  </a:solidFill>
                </a:rPr>
                <a:t> Router </a:t>
              </a:r>
            </a:p>
            <a:p>
              <a:r>
                <a:rPr lang="de-DE" sz="1400" dirty="0">
                  <a:solidFill>
                    <a:srgbClr val="36544F"/>
                  </a:solidFill>
                </a:rPr>
                <a:t>5.2 API</a:t>
              </a:r>
            </a:p>
            <a:p>
              <a:r>
                <a:rPr lang="de-DE" sz="1400" b="1" dirty="0" err="1">
                  <a:solidFill>
                    <a:srgbClr val="C00000"/>
                  </a:solidFill>
                </a:rPr>
                <a:t>no</a:t>
              </a:r>
              <a:r>
                <a:rPr lang="de-DE" sz="1400" b="1" dirty="0">
                  <a:solidFill>
                    <a:srgbClr val="C00000"/>
                  </a:solidFill>
                </a:rPr>
                <a:t> </a:t>
              </a:r>
              <a:r>
                <a:rPr lang="de-DE" sz="1400" b="1" dirty="0" err="1">
                  <a:solidFill>
                    <a:srgbClr val="C00000"/>
                  </a:solidFill>
                </a:rPr>
                <a:t>render</a:t>
              </a:r>
              <a:r>
                <a:rPr lang="de-DE" sz="1400" b="1" dirty="0">
                  <a:solidFill>
                    <a:srgbClr val="C00000"/>
                  </a:solidFill>
                </a:rPr>
                <a:t> </a:t>
              </a:r>
              <a:r>
                <a:rPr lang="de-DE" sz="1400" b="1" dirty="0" err="1">
                  <a:solidFill>
                    <a:srgbClr val="C00000"/>
                  </a:solidFill>
                </a:rPr>
                <a:t>prop</a:t>
              </a:r>
              <a:r>
                <a:rPr lang="de-DE" sz="1400" b="1" dirty="0">
                  <a:solidFill>
                    <a:srgbClr val="C00000"/>
                  </a:solidFill>
                </a:rPr>
                <a:t> </a:t>
              </a:r>
              <a:r>
                <a:rPr lang="de-DE" sz="1400" b="1" dirty="0" err="1">
                  <a:solidFill>
                    <a:srgbClr val="C00000"/>
                  </a:solidFill>
                </a:rPr>
                <a:t>anymore</a:t>
              </a:r>
              <a:r>
                <a:rPr lang="de-DE" sz="1400" b="1" dirty="0">
                  <a:solidFill>
                    <a:srgbClr val="C00000"/>
                  </a:solidFill>
                </a:rPr>
                <a:t>!</a:t>
              </a: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83891398-0D10-7745-901E-3FCFC6D7FE47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>
              <a:off x="2899770" y="6327145"/>
              <a:ext cx="628158" cy="0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47609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6128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Route API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endParaRPr lang="de-DE" sz="20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"&gt;&lt;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/&gt;&lt;/Route&gt;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// do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something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with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•••;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b="1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Noteable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knows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Router API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Routing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Logic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"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which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What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Colocation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"?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D539278-AB15-7944-A0C5-B674072357DD}"/>
              </a:ext>
            </a:extLst>
          </p:cNvPr>
          <p:cNvGrpSpPr/>
          <p:nvPr/>
        </p:nvGrpSpPr>
        <p:grpSpPr>
          <a:xfrm>
            <a:off x="7282542" y="1930101"/>
            <a:ext cx="2464259" cy="738664"/>
            <a:chOff x="2899770" y="5957813"/>
            <a:chExt cx="3228784" cy="73866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8D7E5A11-8B53-7642-8DC9-39EDBF5AC739}"/>
                </a:ext>
              </a:extLst>
            </p:cNvPr>
            <p:cNvSpPr txBox="1"/>
            <p:nvPr/>
          </p:nvSpPr>
          <p:spPr>
            <a:xfrm>
              <a:off x="3527928" y="5957813"/>
              <a:ext cx="26006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>
                  <a:solidFill>
                    <a:srgbClr val="36544F"/>
                  </a:solidFill>
                </a:rPr>
                <a:t>new</a:t>
              </a:r>
              <a:r>
                <a:rPr lang="de-DE" sz="1400" dirty="0">
                  <a:solidFill>
                    <a:srgbClr val="36544F"/>
                  </a:solidFill>
                </a:rPr>
                <a:t> Router </a:t>
              </a:r>
            </a:p>
            <a:p>
              <a:r>
                <a:rPr lang="de-DE" sz="1400" dirty="0">
                  <a:solidFill>
                    <a:srgbClr val="36544F"/>
                  </a:solidFill>
                </a:rPr>
                <a:t>5.2 API</a:t>
              </a:r>
            </a:p>
            <a:p>
              <a:r>
                <a:rPr lang="de-DE" sz="1400" dirty="0" err="1">
                  <a:solidFill>
                    <a:srgbClr val="36544F"/>
                  </a:solidFill>
                </a:rPr>
                <a:t>no</a:t>
              </a:r>
              <a:r>
                <a:rPr lang="de-DE" sz="1400" dirty="0">
                  <a:solidFill>
                    <a:srgbClr val="36544F"/>
                  </a:solidFill>
                </a:rPr>
                <a:t> </a:t>
              </a:r>
              <a:r>
                <a:rPr lang="de-DE" sz="1400" dirty="0" err="1">
                  <a:solidFill>
                    <a:srgbClr val="36544F"/>
                  </a:solidFill>
                </a:rPr>
                <a:t>render-Prop</a:t>
              </a:r>
              <a:r>
                <a:rPr lang="de-DE" sz="1400" dirty="0">
                  <a:solidFill>
                    <a:srgbClr val="36544F"/>
                  </a:solidFill>
                </a:rPr>
                <a:t> </a:t>
              </a:r>
              <a:r>
                <a:rPr lang="de-DE" sz="1400" dirty="0" err="1">
                  <a:solidFill>
                    <a:srgbClr val="36544F"/>
                  </a:solidFill>
                </a:rPr>
                <a:t>anymore</a:t>
              </a:r>
              <a:endParaRPr lang="de-DE" sz="1400" dirty="0">
                <a:solidFill>
                  <a:srgbClr val="36544F"/>
                </a:solidFill>
              </a:endParaRP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83891398-0D10-7745-901E-3FCFC6D7FE47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>
              <a:off x="2899770" y="6327145"/>
              <a:ext cx="628158" cy="0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D0BBBD49-58B7-C649-9DE6-DD76E1A0D70A}"/>
              </a:ext>
            </a:extLst>
          </p:cNvPr>
          <p:cNvSpPr/>
          <p:nvPr/>
        </p:nvSpPr>
        <p:spPr>
          <a:xfrm>
            <a:off x="3872592" y="6550223"/>
            <a:ext cx="68199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</a:rPr>
              <a:t>(</a:t>
            </a:r>
            <a:r>
              <a:rPr lang="de-DE" sz="1400" dirty="0" err="1">
                <a:solidFill>
                  <a:srgbClr val="36544F"/>
                </a:solidFill>
              </a:rPr>
              <a:t>credits</a:t>
            </a:r>
            <a:r>
              <a:rPr lang="de-DE" sz="1400" dirty="0">
                <a:solidFill>
                  <a:srgbClr val="36544F"/>
                </a:solidFill>
              </a:rPr>
              <a:t>: https://</a:t>
            </a:r>
            <a:r>
              <a:rPr lang="de-DE" sz="1400" dirty="0" err="1">
                <a:solidFill>
                  <a:srgbClr val="36544F"/>
                </a:solidFill>
              </a:rPr>
              <a:t>twitter.com</a:t>
            </a:r>
            <a:r>
              <a:rPr lang="de-DE" sz="1400" dirty="0">
                <a:solidFill>
                  <a:srgbClr val="36544F"/>
                </a:solidFill>
              </a:rPr>
              <a:t>/</a:t>
            </a:r>
            <a:r>
              <a:rPr lang="de-DE" sz="1400" dirty="0" err="1">
                <a:solidFill>
                  <a:srgbClr val="36544F"/>
                </a:solidFill>
              </a:rPr>
              <a:t>andrewgreenh</a:t>
            </a:r>
            <a:r>
              <a:rPr lang="de-DE" sz="1400" dirty="0">
                <a:solidFill>
                  <a:srgbClr val="36544F"/>
                </a:solidFill>
              </a:rPr>
              <a:t>/</a:t>
            </a:r>
            <a:r>
              <a:rPr lang="de-DE" sz="1400" dirty="0" err="1">
                <a:solidFill>
                  <a:srgbClr val="36544F"/>
                </a:solidFill>
              </a:rPr>
              <a:t>status</a:t>
            </a:r>
            <a:r>
              <a:rPr lang="de-DE" sz="1400" dirty="0">
                <a:solidFill>
                  <a:srgbClr val="36544F"/>
                </a:solidFill>
              </a:rPr>
              <a:t>/1177213442710745091?s=20)</a:t>
            </a:r>
          </a:p>
        </p:txBody>
      </p:sp>
    </p:spTree>
    <p:extLst>
      <p:ext uri="{BB962C8B-B14F-4D97-AF65-F5344CB8AC3E}">
        <p14:creationId xmlns:p14="http://schemas.microsoft.com/office/powerpoint/2010/main" val="34396240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3469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           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twitter.com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Wolverineks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/1177818104048472065)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Wingdings" pitchFamily="2" charset="2"/>
              </a:rPr>
              <a:t>(),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(),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i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5092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833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           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twitter.com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Wolverineks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/1177818104048472065)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Wingdings" pitchFamily="2" charset="2"/>
              </a:rPr>
              <a:t>(),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(),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i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{({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=&gt;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&lt;/Router&gt;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  </a:t>
            </a:r>
          </a:p>
          <a:p>
            <a:pPr>
              <a:lnSpc>
                <a:spcPct val="120000"/>
              </a:lnSpc>
            </a:pP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Noteable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: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welcome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back,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render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properties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!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 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But at least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Router-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free</a:t>
            </a:r>
            <a:endParaRPr lang="de-DE" sz="16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C0B98E3-E6BB-4744-8D98-3D57FDDD1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823097" y="5932712"/>
            <a:ext cx="346894" cy="346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6774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3765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830711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23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Consequences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90448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Consequences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different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compared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08F080A-5AD3-8F4B-BE79-03DABBD81068}"/>
              </a:ext>
            </a:extLst>
          </p:cNvPr>
          <p:cNvSpPr/>
          <p:nvPr/>
        </p:nvSpPr>
        <p:spPr>
          <a:xfrm>
            <a:off x="869796" y="3590693"/>
            <a:ext cx="7326351" cy="35683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90392F9-95CC-6A4C-875A-5AF45CE952D0}"/>
              </a:ext>
            </a:extLst>
          </p:cNvPr>
          <p:cNvSpPr/>
          <p:nvPr/>
        </p:nvSpPr>
        <p:spPr>
          <a:xfrm>
            <a:off x="4033494" y="3243133"/>
            <a:ext cx="57759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force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re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-rendering 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ColorPicker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573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129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React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980306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501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fix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React.useCallback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actions.setNewColor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)),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]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1898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501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fix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React.useCallback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actions.setNewColor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)),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]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"Nice!"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Fortunately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...)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7AD62A53-879F-9641-8B71-6CC1B6D3B236}"/>
              </a:ext>
            </a:extLst>
          </p:cNvPr>
          <p:cNvGrpSpPr/>
          <p:nvPr/>
        </p:nvGrpSpPr>
        <p:grpSpPr>
          <a:xfrm>
            <a:off x="2862943" y="4216100"/>
            <a:ext cx="3859087" cy="338554"/>
            <a:chOff x="2894497" y="6349698"/>
            <a:chExt cx="4259641" cy="33855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A8DF5ECA-71FB-3445-A50D-7383CC8A9C4A}"/>
                </a:ext>
              </a:extLst>
            </p:cNvPr>
            <p:cNvSpPr txBox="1"/>
            <p:nvPr/>
          </p:nvSpPr>
          <p:spPr>
            <a:xfrm>
              <a:off x="3531283" y="6349698"/>
              <a:ext cx="36228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>
                  <a:solidFill>
                    <a:srgbClr val="36544F"/>
                  </a:solidFill>
                </a:rPr>
                <a:t>remember</a:t>
              </a:r>
              <a:r>
                <a:rPr lang="de-DE" sz="1600" dirty="0">
                  <a:solidFill>
                    <a:srgbClr val="36544F"/>
                  </a:solidFill>
                </a:rPr>
                <a:t> </a:t>
              </a:r>
              <a:r>
                <a:rPr lang="de-DE" sz="1600" dirty="0" err="1">
                  <a:solidFill>
                    <a:srgbClr val="36544F"/>
                  </a:solidFill>
                </a:rPr>
                <a:t>the</a:t>
              </a:r>
              <a:r>
                <a:rPr lang="de-DE" sz="1600" dirty="0">
                  <a:solidFill>
                    <a:srgbClr val="36544F"/>
                  </a:solidFill>
                </a:rPr>
                <a:t> </a:t>
              </a:r>
              <a:r>
                <a:rPr lang="de-DE" sz="1600" dirty="0" err="1">
                  <a:solidFill>
                    <a:srgbClr val="36544F"/>
                  </a:solidFill>
                </a:rPr>
                <a:t>dependency</a:t>
              </a:r>
              <a:r>
                <a:rPr lang="de-DE" sz="1600" dirty="0">
                  <a:solidFill>
                    <a:srgbClr val="36544F"/>
                  </a:solidFill>
                </a:rPr>
                <a:t> </a:t>
              </a:r>
              <a:r>
                <a:rPr lang="de-DE" sz="1600" dirty="0" err="1">
                  <a:solidFill>
                    <a:srgbClr val="36544F"/>
                  </a:solidFill>
                </a:rPr>
                <a:t>array</a:t>
              </a:r>
              <a:r>
                <a:rPr lang="de-DE" sz="1600" dirty="0">
                  <a:solidFill>
                    <a:srgbClr val="36544F"/>
                  </a:solidFill>
                </a:rPr>
                <a:t>? 👋</a:t>
              </a:r>
              <a:endParaRPr lang="de-DE" sz="16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2B68C2F3-D01F-8640-9D4F-A5768D29D06A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 flipV="1">
              <a:off x="2894497" y="6503587"/>
              <a:ext cx="636786" cy="15388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85496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3765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really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cases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enough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re-render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time, so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useCallback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useMemo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a must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–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beginners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– not easy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beginner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BTW: I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CPU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engery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wasted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due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billions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unneccessary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executions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React Apps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🤓</a:t>
            </a:r>
          </a:p>
        </p:txBody>
      </p:sp>
    </p:spTree>
    <p:extLst>
      <p:ext uri="{BB962C8B-B14F-4D97-AF65-F5344CB8AC3E}">
        <p14:creationId xmlns:p14="http://schemas.microsoft.com/office/powerpoint/2010/main" val="28173166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951620"/>
            <a:ext cx="9906000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4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One</a:t>
            </a:r>
            <a:r>
              <a:rPr lang="de-DE" sz="4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Year</a:t>
            </a:r>
          </a:p>
          <a:p>
            <a:pPr algn="ctr"/>
            <a:r>
              <a:rPr lang="de-DE" sz="72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React </a:t>
            </a:r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  <a:p>
            <a:pPr algn="ctr"/>
            <a:endParaRPr lang="de-DE" sz="60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E118D45-32A2-1941-A156-946C7182B6D4}"/>
              </a:ext>
            </a:extLst>
          </p:cNvPr>
          <p:cNvSpPr/>
          <p:nvPr/>
        </p:nvSpPr>
        <p:spPr>
          <a:xfrm>
            <a:off x="3319379" y="4000473"/>
            <a:ext cx="326724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8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Summary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C114ED7-3EBA-214C-B99A-84684166E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599004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One</a:t>
            </a:r>
            <a:r>
              <a:rPr lang="de-DE" dirty="0"/>
              <a:t> Year 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191199" cy="1137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Summary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1871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One</a:t>
            </a:r>
            <a:r>
              <a:rPr lang="de-DE" dirty="0"/>
              <a:t> Year 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191199" cy="2467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Summary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React,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Hooks.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"New React".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lose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relevance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experienced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React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innovation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Hooks-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architectures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evolve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988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One</a:t>
            </a:r>
            <a:r>
              <a:rPr lang="de-DE" dirty="0"/>
              <a:t> Year 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191199" cy="446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Summary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React,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Hooks.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"New React".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lose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relevance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experienced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React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innovation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Hooks-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architectures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evolve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However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While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standard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like an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Selling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point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know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anymore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9676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One</a:t>
            </a:r>
            <a:r>
              <a:rPr lang="de-DE" dirty="0"/>
              <a:t> Year 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191199" cy="6123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Summary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React,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Hooks.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"New React".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lose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relevance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experienced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React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innovation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Hooks-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architectures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evolve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However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While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standard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like an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Selling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point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know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anymore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people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familiar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React/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people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 React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becomes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little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less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"JS Standard", People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consider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alternatives, like Web Components (Standard!)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We're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far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away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"React Best Practices"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6393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1162" y="1290287"/>
            <a:ext cx="990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🌻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504844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Thanks</a:t>
            </a:r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a </a:t>
            </a:r>
            <a:r>
              <a:rPr lang="de-DE" sz="113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lot</a:t>
            </a:r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2277847" y="5207683"/>
            <a:ext cx="4956969" cy="4789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react-meetup-hooks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98BE11C-8763-534A-A05E-80A3346B6DF2}"/>
              </a:ext>
            </a:extLst>
          </p:cNvPr>
          <p:cNvSpPr/>
          <p:nvPr/>
        </p:nvSpPr>
        <p:spPr>
          <a:xfrm>
            <a:off x="-185504" y="4056964"/>
            <a:ext cx="102770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What</a:t>
            </a:r>
            <a:r>
              <a:rPr lang="de-DE" sz="32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do </a:t>
            </a:r>
            <a:r>
              <a:rPr lang="de-DE" sz="32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32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2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think</a:t>
            </a:r>
            <a:r>
              <a:rPr lang="de-DE" sz="32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976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React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Regular JavaScript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must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must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conditionals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loops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Class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90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9E142C9-CEB3-B144-84CC-EF99D36976A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18A7819-F6CC-9143-A2D9-66BCDAFA45A3}"/>
              </a:ext>
            </a:extLst>
          </p:cNvPr>
          <p:cNvSpPr txBox="1"/>
          <p:nvPr/>
        </p:nvSpPr>
        <p:spPr>
          <a:xfrm>
            <a:off x="647068" y="1079135"/>
            <a:ext cx="7582532" cy="442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&lt;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D79E11-E6C0-334A-B408-73277B430D51}"/>
              </a:ext>
            </a:extLst>
          </p:cNvPr>
          <p:cNvSpPr txBox="1"/>
          <p:nvPr/>
        </p:nvSpPr>
        <p:spPr>
          <a:xfrm>
            <a:off x="647068" y="5501036"/>
            <a:ext cx="7582532" cy="1174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setter-function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re-renders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184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951620"/>
            <a:ext cx="9906000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4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One</a:t>
            </a:r>
            <a:r>
              <a:rPr lang="de-DE" sz="4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Year</a:t>
            </a:r>
          </a:p>
          <a:p>
            <a:pPr algn="ctr"/>
            <a:r>
              <a:rPr lang="de-DE" sz="72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React </a:t>
            </a:r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  <a:p>
            <a:pPr algn="ctr"/>
            <a:endParaRPr lang="de-DE" sz="60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0517EC3-BE5B-F54B-A34E-8223029AD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6510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3507</Words>
  <Application>Microsoft Macintosh PowerPoint</Application>
  <PresentationFormat>A4-Papier (210 x 297 mm)</PresentationFormat>
  <Paragraphs>725</Paragraphs>
  <Slides>68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68</vt:i4>
      </vt:variant>
    </vt:vector>
  </HeadingPairs>
  <TitlesOfParts>
    <vt:vector size="76" baseType="lpstr">
      <vt:lpstr>Arial</vt:lpstr>
      <vt:lpstr>Calibri</vt:lpstr>
      <vt:lpstr>Calibri Light</vt:lpstr>
      <vt:lpstr>Montserrat</vt:lpstr>
      <vt:lpstr>Source Code Pro</vt:lpstr>
      <vt:lpstr>Source Sans Pro</vt:lpstr>
      <vt:lpstr>Source Sans Pro Semibold</vt:lpstr>
      <vt:lpstr>Office-Design</vt:lpstr>
      <vt:lpstr>React Meetup Hamburg | October 2019 | @nilshartmann</vt:lpstr>
      <vt:lpstr>https://nilshartmann.net</vt:lpstr>
      <vt:lpstr>React Hooks</vt:lpstr>
      <vt:lpstr>React Hooks</vt:lpstr>
      <vt:lpstr>React Hooks</vt:lpstr>
      <vt:lpstr>React Hooks</vt:lpstr>
      <vt:lpstr>React Hooks</vt:lpstr>
      <vt:lpstr>React Hooks</vt:lpstr>
      <vt:lpstr>PowerPoint-Präsentation</vt:lpstr>
      <vt:lpstr>React Hooks</vt:lpstr>
      <vt:lpstr>React Hooks</vt:lpstr>
      <vt:lpstr>React Hooks</vt:lpstr>
      <vt:lpstr>React Hooks</vt:lpstr>
      <vt:lpstr>PowerPoint-Präsentation</vt:lpstr>
      <vt:lpstr>Good or Evil?</vt:lpstr>
      <vt:lpstr>Good or Evil?</vt:lpstr>
      <vt:lpstr>Good or Evil?</vt:lpstr>
      <vt:lpstr>Good or Evil?</vt:lpstr>
      <vt:lpstr>Good or Evil?</vt:lpstr>
      <vt:lpstr>PowerPoint-Präsentation</vt:lpstr>
      <vt:lpstr>PowerPoint-Präsentation</vt:lpstr>
      <vt:lpstr>PowerPoint-Präsentation</vt:lpstr>
      <vt:lpstr>PowerPoint-Präsentation</vt:lpstr>
      <vt:lpstr>So... How about this?</vt:lpstr>
      <vt:lpstr>So... How about this?</vt:lpstr>
      <vt:lpstr>So... How about this?</vt:lpstr>
      <vt:lpstr>React Hooks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How does it Look to use Hooks?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of using Hooks</vt:lpstr>
      <vt:lpstr>Consequences</vt:lpstr>
      <vt:lpstr>Consequences</vt:lpstr>
      <vt:lpstr>Consequences</vt:lpstr>
      <vt:lpstr>Consequences</vt:lpstr>
      <vt:lpstr>Consequences</vt:lpstr>
      <vt:lpstr>Consequences</vt:lpstr>
      <vt:lpstr>Consequences</vt:lpstr>
      <vt:lpstr>Consequences</vt:lpstr>
      <vt:lpstr>Consequences</vt:lpstr>
      <vt:lpstr>Consequences</vt:lpstr>
      <vt:lpstr>Consequences</vt:lpstr>
      <vt:lpstr>Consequences</vt:lpstr>
      <vt:lpstr>Consequences</vt:lpstr>
      <vt:lpstr>PowerPoint-Präsentation</vt:lpstr>
      <vt:lpstr>One Year React Hooks</vt:lpstr>
      <vt:lpstr>One Year React Hooks</vt:lpstr>
      <vt:lpstr>One Year React Hooks</vt:lpstr>
      <vt:lpstr>One Year React Hooks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974</cp:revision>
  <cp:lastPrinted>2019-10-04T13:08:19Z</cp:lastPrinted>
  <dcterms:created xsi:type="dcterms:W3CDTF">2016-03-28T15:59:53Z</dcterms:created>
  <dcterms:modified xsi:type="dcterms:W3CDTF">2019-10-08T15:22:35Z</dcterms:modified>
</cp:coreProperties>
</file>

<file path=docProps/thumbnail.jpeg>
</file>